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305" r:id="rId6"/>
    <p:sldId id="300" r:id="rId7"/>
    <p:sldId id="307" r:id="rId8"/>
    <p:sldId id="365" r:id="rId9"/>
    <p:sldId id="359" r:id="rId10"/>
    <p:sldId id="350" r:id="rId11"/>
    <p:sldId id="364" r:id="rId12"/>
    <p:sldId id="366" r:id="rId13"/>
    <p:sldId id="316" r:id="rId14"/>
    <p:sldId id="349" r:id="rId15"/>
    <p:sldId id="363" r:id="rId16"/>
    <p:sldId id="353" r:id="rId17"/>
    <p:sldId id="351" r:id="rId18"/>
    <p:sldId id="354" r:id="rId19"/>
    <p:sldId id="361" r:id="rId20"/>
    <p:sldId id="356" r:id="rId21"/>
    <p:sldId id="362" r:id="rId22"/>
    <p:sldId id="321" r:id="rId23"/>
    <p:sldId id="313" r:id="rId24"/>
    <p:sldId id="360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327"/>
  </p:normalViewPr>
  <p:slideViewPr>
    <p:cSldViewPr snapToGrid="0" snapToObjects="1">
      <p:cViewPr varScale="1">
        <p:scale>
          <a:sx n="61" d="100"/>
          <a:sy n="61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059067-5165-72B7-41BD-5384C8E6D4D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4F914-8EAD-5391-B200-9C977D0A0F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43A82E-72FA-4C54-986F-D66440EAB273}" type="datetimeFigureOut">
              <a:rPr lang="en-GB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BFBCA-318B-D4BF-BB4C-3705A7F1A9C5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8343E-45B7-2497-9A7E-2C70C05114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380EB1-3E1C-4906-BEC2-C33B93450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0DA6D-3DC7-92BB-C208-B328C09D737A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B8E8-7E01-8932-53CB-1684811D9D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D7DF6F-F664-4993-8A29-F13595C159AF}" type="datetimeFigureOut">
              <a:rPr lang="en-GB"/>
              <a:pPr>
                <a:defRPr/>
              </a:pPr>
              <a:t>02/02/2024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B3C78C-3603-27CD-CAC6-C8D82F805F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A8F957-4C0A-BD99-5722-BDB89AD5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08FC1-FFED-57D8-97C2-61CEE297C93C}"/>
              </a:ext>
            </a:extLst>
          </p:cNvPr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6C125-3117-7A40-B8D0-4E652E5EA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66CAAE-B4B6-4328-B1A7-3F4BD3606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8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6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0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8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6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3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68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18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0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7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2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4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8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7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3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9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66CAAE-B4B6-4328-B1A7-3F4BD360658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6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owerpoint Title"/>
          <p:cNvSpPr>
            <a:spLocks noGrp="1"/>
          </p:cNvSpPr>
          <p:nvPr>
            <p:ph type="ctrTitle"/>
          </p:nvPr>
        </p:nvSpPr>
        <p:spPr>
          <a:xfrm>
            <a:off x="914400" y="212218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 descr="Speaker Name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9530C-DF6F-4D5B-FE4F-2FACBAA9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90AC-00A6-4EDE-A831-35880D7A48D2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9234-858F-5F23-5B98-B0E0A5B30D8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10F0-9882-E994-B7E3-3361AD74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48A4-4A27-4D22-B23A-B40752B19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28698"/>
      </p:ext>
    </p:extLst>
  </p:cSld>
  <p:clrMapOvr>
    <a:masterClrMapping/>
  </p:clrMapOvr>
  <p:transition spd="slow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Equal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283987"/>
            <a:ext cx="5486400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6096000" y="1283987"/>
            <a:ext cx="5486400" cy="24440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 descr="Slide Content 3"/>
          <p:cNvSpPr>
            <a:spLocks noGrp="1"/>
          </p:cNvSpPr>
          <p:nvPr>
            <p:ph sz="half" idx="14"/>
          </p:nvPr>
        </p:nvSpPr>
        <p:spPr>
          <a:xfrm>
            <a:off x="611197" y="3767348"/>
            <a:ext cx="5476565" cy="243830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4"/>
          <p:cNvSpPr>
            <a:spLocks noGrp="1"/>
          </p:cNvSpPr>
          <p:nvPr>
            <p:ph sz="half" idx="15"/>
          </p:nvPr>
        </p:nvSpPr>
        <p:spPr>
          <a:xfrm>
            <a:off x="6096001" y="3762432"/>
            <a:ext cx="5486400" cy="24440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4A36BA-97BC-5392-B5F8-43948874AF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EE78-C237-4EDA-B068-9C2D59402A4F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C2A7-6953-283A-A84C-C28DB586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9E597-0C2F-65B8-F95D-9587965672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B00C-A839-463F-8AEE-BA773B32A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197584"/>
      </p:ext>
    </p:extLst>
  </p:cSld>
  <p:clrMapOvr>
    <a:masterClrMapping/>
  </p:clrMapOvr>
  <p:transition spd="slow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s Smaller Lef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19434" y="1993557"/>
            <a:ext cx="3313469" cy="2096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3942737" y="1993557"/>
            <a:ext cx="7639663" cy="2096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 descr="Slide Content 3"/>
          <p:cNvSpPr>
            <a:spLocks noGrp="1"/>
          </p:cNvSpPr>
          <p:nvPr>
            <p:ph sz="half" idx="14"/>
          </p:nvPr>
        </p:nvSpPr>
        <p:spPr>
          <a:xfrm>
            <a:off x="619434" y="4108900"/>
            <a:ext cx="3313469" cy="210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4"/>
          <p:cNvSpPr>
            <a:spLocks noGrp="1"/>
          </p:cNvSpPr>
          <p:nvPr>
            <p:ph sz="half" idx="15"/>
          </p:nvPr>
        </p:nvSpPr>
        <p:spPr>
          <a:xfrm>
            <a:off x="3942737" y="4108210"/>
            <a:ext cx="7639663" cy="2096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 descr="Slide Title"/>
          <p:cNvSpPr>
            <a:spLocks noGrp="1"/>
          </p:cNvSpPr>
          <p:nvPr>
            <p:ph type="title"/>
          </p:nvPr>
        </p:nvSpPr>
        <p:spPr>
          <a:xfrm>
            <a:off x="609600" y="1282394"/>
            <a:ext cx="10972800" cy="711164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3B6754-DAB4-9F84-670B-C3398401C3F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7287-C6F5-4ECD-882D-B71A6599FE68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DC8D-2C79-A166-27B9-4A5165F174D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7640-578B-9615-AE4F-14B5207CCC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B70D-9CFA-45EF-9F93-B3345C89B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668884"/>
      </p:ext>
    </p:extLst>
  </p:cSld>
  <p:clrMapOvr>
    <a:masterClrMapping/>
  </p:clrMapOvr>
  <p:transition spd="slow" advClick="0" advTm="8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anels Small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19434" y="1282393"/>
            <a:ext cx="3313469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3942737" y="1282393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 descr="Slide Content 3"/>
          <p:cNvSpPr>
            <a:spLocks noGrp="1"/>
          </p:cNvSpPr>
          <p:nvPr>
            <p:ph sz="half" idx="14"/>
          </p:nvPr>
        </p:nvSpPr>
        <p:spPr>
          <a:xfrm>
            <a:off x="619434" y="3765754"/>
            <a:ext cx="3313469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4"/>
          <p:cNvSpPr>
            <a:spLocks noGrp="1"/>
          </p:cNvSpPr>
          <p:nvPr>
            <p:ph sz="half" idx="15"/>
          </p:nvPr>
        </p:nvSpPr>
        <p:spPr>
          <a:xfrm>
            <a:off x="3942737" y="3765754"/>
            <a:ext cx="7639663" cy="2439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C84EBE-F61B-3354-B25F-76CB2BC264C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DB3B-720E-4E39-B119-18910A5240BE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D8DF0-7E66-29FD-E402-F07284DC9746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A943D-BD2F-5BAA-5C04-AAFB677A87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0E1A-81CA-48DE-B126-8F20AE620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252612"/>
      </p:ext>
    </p:extLst>
  </p:cSld>
  <p:clrMapOvr>
    <a:masterClrMapping/>
  </p:clrMapOvr>
  <p:transition spd="slow" advClick="0" advTm="8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s Larg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282393"/>
            <a:ext cx="7649497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8268931" y="1282393"/>
            <a:ext cx="3313469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 descr="Slide Content 3"/>
          <p:cNvSpPr>
            <a:spLocks noGrp="1"/>
          </p:cNvSpPr>
          <p:nvPr>
            <p:ph sz="half" idx="14"/>
          </p:nvPr>
        </p:nvSpPr>
        <p:spPr>
          <a:xfrm>
            <a:off x="619434" y="3765754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4"/>
          <p:cNvSpPr>
            <a:spLocks noGrp="1"/>
          </p:cNvSpPr>
          <p:nvPr>
            <p:ph sz="half" idx="15"/>
          </p:nvPr>
        </p:nvSpPr>
        <p:spPr>
          <a:xfrm>
            <a:off x="8259097" y="3760838"/>
            <a:ext cx="332330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5E79EE-68C9-3386-9C63-E1AE6FF8B29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27C7-26A2-424E-B617-9880F27954FF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3C0D-FA53-E46E-1DE7-0DFA53C90244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8F5B-E7DA-7F05-6997-5F31292CEA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86A0-C668-42B6-B603-5D783DC1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98768"/>
      </p:ext>
    </p:extLst>
  </p:cSld>
  <p:clrMapOvr>
    <a:masterClrMapping/>
  </p:clrMapOvr>
  <p:transition spd="slow" advClick="0" advTm="8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s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282393"/>
            <a:ext cx="332330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3942737" y="1282393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 descr="Slide Content 3"/>
          <p:cNvSpPr>
            <a:spLocks noGrp="1"/>
          </p:cNvSpPr>
          <p:nvPr>
            <p:ph sz="half" idx="14"/>
          </p:nvPr>
        </p:nvSpPr>
        <p:spPr>
          <a:xfrm>
            <a:off x="619434" y="3765754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4"/>
          <p:cNvSpPr>
            <a:spLocks noGrp="1"/>
          </p:cNvSpPr>
          <p:nvPr>
            <p:ph sz="half" idx="15"/>
          </p:nvPr>
        </p:nvSpPr>
        <p:spPr>
          <a:xfrm>
            <a:off x="8259097" y="3760838"/>
            <a:ext cx="332330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FE44B8-3100-E5C6-912C-F315530B3EF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D68A-4D0B-4812-AF15-7929186A7BAA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7ED8-2778-B4C2-0FF3-9488D8F3B686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BE19-A1A7-E13A-880A-63C2F25F08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F19B-F84A-42E3-8645-FD5469682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34734"/>
      </p:ext>
    </p:extLst>
  </p:cSld>
  <p:clrMapOvr>
    <a:masterClrMapping/>
  </p:clrMapOvr>
  <p:transition spd="slow" advClick="0" advTm="8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nels Alternate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 descr="Slide Content 1"/>
          <p:cNvSpPr>
            <a:spLocks noGrp="1"/>
          </p:cNvSpPr>
          <p:nvPr>
            <p:ph sz="half" idx="14"/>
          </p:nvPr>
        </p:nvSpPr>
        <p:spPr>
          <a:xfrm>
            <a:off x="619434" y="1288021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2" descr="Slide Content 2"/>
          <p:cNvSpPr>
            <a:spLocks noGrp="1"/>
          </p:cNvSpPr>
          <p:nvPr>
            <p:ph sz="half" idx="15"/>
          </p:nvPr>
        </p:nvSpPr>
        <p:spPr>
          <a:xfrm>
            <a:off x="8259097" y="1283105"/>
            <a:ext cx="332330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Content Placeholder 2" descr="Slide Content 3"/>
          <p:cNvSpPr>
            <a:spLocks noGrp="1"/>
          </p:cNvSpPr>
          <p:nvPr>
            <p:ph sz="half" idx="1"/>
          </p:nvPr>
        </p:nvSpPr>
        <p:spPr>
          <a:xfrm>
            <a:off x="609600" y="3750299"/>
            <a:ext cx="332330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 descr="Slide Content 4"/>
          <p:cNvSpPr>
            <a:spLocks noGrp="1"/>
          </p:cNvSpPr>
          <p:nvPr>
            <p:ph sz="half" idx="2"/>
          </p:nvPr>
        </p:nvSpPr>
        <p:spPr>
          <a:xfrm>
            <a:off x="3942737" y="3750299"/>
            <a:ext cx="7639663" cy="244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3D0226-FD1D-068D-9C39-B9B7B81BD96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C6EA-8275-4C21-8AB0-5FC0FEB192A0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528C1F-B539-9874-C715-F0E71EB69061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12D10B-62AF-8784-34D0-572AA0177C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E1F8-D02C-46B3-8167-238B86922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95613"/>
      </p:ext>
    </p:extLst>
  </p:cSld>
  <p:clrMapOvr>
    <a:masterClrMapping/>
  </p:clrMapOvr>
  <p:transition spd="slow" advClick="0" advTm="8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 and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 descr="Slide Large Image"/>
          <p:cNvSpPr>
            <a:spLocks noGrp="1"/>
          </p:cNvSpPr>
          <p:nvPr>
            <p:ph sz="half" idx="14"/>
          </p:nvPr>
        </p:nvSpPr>
        <p:spPr>
          <a:xfrm>
            <a:off x="0" y="1140542"/>
            <a:ext cx="12192000" cy="508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8721215" y="6258232"/>
            <a:ext cx="3313469" cy="49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72358"/>
      </p:ext>
    </p:extLst>
  </p:cSld>
  <p:clrMapOvr>
    <a:masterClrMapping/>
  </p:clrMapOvr>
  <p:transition spd="slow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/>
          </p:nvPr>
        </p:nvSpPr>
        <p:spPr>
          <a:xfrm>
            <a:off x="609600" y="1282394"/>
            <a:ext cx="10972800" cy="711164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 descr="Slide Content"/>
          <p:cNvSpPr>
            <a:spLocks noGrp="1"/>
          </p:cNvSpPr>
          <p:nvPr>
            <p:ph idx="1"/>
          </p:nvPr>
        </p:nvSpPr>
        <p:spPr>
          <a:xfrm>
            <a:off x="609600" y="1993558"/>
            <a:ext cx="10972800" cy="4220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B3580-B876-CD77-E60D-7E4371F9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E6A2-5383-4432-9DE1-6829523CC7F9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4B0D3-1908-DD80-D7D2-0498424EA1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DFEA-F8D4-0362-F4D5-45A39092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FEF6-95B2-4E98-B136-EA58930D5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66054"/>
      </p:ext>
    </p:extLst>
  </p:cSld>
  <p:clrMapOvr>
    <a:masterClrMapping/>
  </p:clrMapOvr>
  <p:transition spd="slow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anel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"/>
          <p:cNvSpPr>
            <a:spLocks noGrp="1"/>
          </p:cNvSpPr>
          <p:nvPr>
            <p:ph idx="1"/>
          </p:nvPr>
        </p:nvSpPr>
        <p:spPr>
          <a:xfrm>
            <a:off x="609600" y="1282393"/>
            <a:ext cx="10972800" cy="4945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A2ED21-847D-6560-924F-AAFB445C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615C-8D8A-4609-80B9-C3F7E1BDC179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29A49E-02D2-D34A-E675-33987846E05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6DE2F4-7A23-80E2-52F7-B9A0FE0B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DDD5-4EA4-47F5-96D3-722301BBC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694547"/>
      </p:ext>
    </p:extLst>
  </p:cSld>
  <p:clrMapOvr>
    <a:masterClrMapping/>
  </p:clrMapOvr>
  <p:transition spd="slow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Equal Panel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/>
          </p:nvPr>
        </p:nvSpPr>
        <p:spPr>
          <a:xfrm>
            <a:off x="609600" y="1282394"/>
            <a:ext cx="10972800" cy="711164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993558"/>
            <a:ext cx="5486400" cy="4220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6096000" y="1993558"/>
            <a:ext cx="5486400" cy="4220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92B915-DECE-0E9F-5EBF-6ECBE888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F2B41-88D9-42AD-BA1B-88B17CF4275D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1122B8-8ACC-AFE0-DB64-1404938CBF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ADFCBD-65C0-7C76-CA71-499F2464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E8EE-D1AF-42FF-8EEA-CF5248F9A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02225"/>
      </p:ext>
    </p:extLst>
  </p:cSld>
  <p:clrMapOvr>
    <a:masterClrMapping/>
  </p:clrMapOvr>
  <p:transition spd="slow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Equal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282393"/>
            <a:ext cx="5486400" cy="4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6096000" y="1282393"/>
            <a:ext cx="5486400" cy="4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8824F9-6B04-9A39-B8BA-CB6E7408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FF94-290E-4B23-800C-CEA314A131EE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FF89-1766-266F-ADB0-8D897366E0D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7866-FC43-5421-521C-6008324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D092-74F8-4208-9736-C97077FE0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46035"/>
      </p:ext>
    </p:extLst>
  </p:cSld>
  <p:clrMapOvr>
    <a:masterClrMapping/>
  </p:clrMapOvr>
  <p:transition spd="slow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s Larger Lef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993557"/>
            <a:ext cx="7649497" cy="421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8259097" y="1993557"/>
            <a:ext cx="3323303" cy="421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 descr="Slide Title"/>
          <p:cNvSpPr>
            <a:spLocks noGrp="1"/>
          </p:cNvSpPr>
          <p:nvPr>
            <p:ph type="title"/>
          </p:nvPr>
        </p:nvSpPr>
        <p:spPr>
          <a:xfrm>
            <a:off x="609600" y="1282394"/>
            <a:ext cx="10972800" cy="711164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3FA307-9F11-E94B-909D-23386E7D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6DEDB-BA64-4903-AAA6-6004450D80DC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77CAF-B539-11BF-1399-F7E181C5AC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B88A1-4015-25AC-3429-6D85818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70AA-E897-4247-915D-FE370DFF7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46586"/>
      </p:ext>
    </p:extLst>
  </p:cSld>
  <p:clrMapOvr>
    <a:masterClrMapping/>
  </p:clrMapOvr>
  <p:transition spd="slow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s Larg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0" y="1282395"/>
            <a:ext cx="7649497" cy="4921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8259097" y="1282395"/>
            <a:ext cx="3323303" cy="4921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7626D9-1CCC-F2DD-6655-4098D6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0704-EBEC-4856-A05D-751B0F96986B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740B-8959-B598-95FC-FADC748D1CB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2E76-D9A3-7833-CA47-A0DEEE8F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6EB1E-5D21-478D-81EB-CC87EAC63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43826"/>
      </p:ext>
    </p:extLst>
  </p:cSld>
  <p:clrMapOvr>
    <a:masterClrMapping/>
  </p:clrMapOvr>
  <p:transition spd="slow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s Larger Righ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1" y="1993557"/>
            <a:ext cx="3323304" cy="421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3932905" y="1993557"/>
            <a:ext cx="7649495" cy="421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 descr="Slide Title"/>
          <p:cNvSpPr>
            <a:spLocks noGrp="1"/>
          </p:cNvSpPr>
          <p:nvPr>
            <p:ph type="title"/>
          </p:nvPr>
        </p:nvSpPr>
        <p:spPr>
          <a:xfrm>
            <a:off x="609600" y="1282394"/>
            <a:ext cx="10972800" cy="711164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645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FD2F91-B847-AD41-C60C-7E81D8F3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FA6E9-546E-4D98-A9FB-3778478D824A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FA71-A29E-0E0F-C2A1-5AF76528438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8CDA2-7BEE-26D8-DD4A-5B01A951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BA00-D3D0-4795-8339-8D6E57BD3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8184"/>
      </p:ext>
    </p:extLst>
  </p:cSld>
  <p:clrMapOvr>
    <a:masterClrMapping/>
  </p:clrMapOvr>
  <p:transition spd="slow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s Larg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lide Content 1"/>
          <p:cNvSpPr>
            <a:spLocks noGrp="1"/>
          </p:cNvSpPr>
          <p:nvPr>
            <p:ph sz="half" idx="1"/>
          </p:nvPr>
        </p:nvSpPr>
        <p:spPr>
          <a:xfrm>
            <a:off x="609601" y="1282393"/>
            <a:ext cx="3323304" cy="4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 descr="Slide Content 2"/>
          <p:cNvSpPr>
            <a:spLocks noGrp="1"/>
          </p:cNvSpPr>
          <p:nvPr>
            <p:ph sz="half" idx="2"/>
          </p:nvPr>
        </p:nvSpPr>
        <p:spPr>
          <a:xfrm>
            <a:off x="3932905" y="1282393"/>
            <a:ext cx="7649495" cy="492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B201D9-9191-F874-EEBE-242CA508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29CA-C02F-4D4E-BEFF-07C58E17C172}" type="datetimeFigureOut">
              <a:rPr lang="en-US" altLang="en-US"/>
              <a:pPr>
                <a:defRPr/>
              </a:pPr>
              <a:t>2/2/2024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A4F4-D3D4-5AA7-7774-95AAD6CB266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>
            <a:lvl1pPr>
              <a:defRPr lang="en-GB" sz="1200" b="1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40F2-0654-68AF-A80C-C225B132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1C06-AB51-41E5-BCA9-101DA9684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25456"/>
      </p:ext>
    </p:extLst>
  </p:cSld>
  <p:clrMapOvr>
    <a:masterClrMapping/>
  </p:clrMapOvr>
  <p:transition spd="slow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6CFD2A-BDFF-9F3E-76F1-7569109E32F3}"/>
              </a:ext>
            </a:extLst>
          </p:cNvPr>
          <p:cNvSpPr/>
          <p:nvPr userDrawn="1"/>
        </p:nvSpPr>
        <p:spPr>
          <a:xfrm>
            <a:off x="0" y="-4763"/>
            <a:ext cx="12192000" cy="1136651"/>
          </a:xfrm>
          <a:prstGeom prst="rect">
            <a:avLst/>
          </a:prstGeom>
          <a:solidFill>
            <a:srgbClr val="00645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38F680-ABC5-5264-5A1F-34707ECF2F7F}"/>
              </a:ext>
            </a:extLst>
          </p:cNvPr>
          <p:cNvSpPr/>
          <p:nvPr userDrawn="1"/>
        </p:nvSpPr>
        <p:spPr>
          <a:xfrm>
            <a:off x="0" y="6216650"/>
            <a:ext cx="12192000" cy="633413"/>
          </a:xfrm>
          <a:prstGeom prst="rect">
            <a:avLst/>
          </a:prstGeom>
          <a:solidFill>
            <a:srgbClr val="C8DC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8F72B-D4CF-D565-7A89-45B3273B6C18}"/>
              </a:ext>
            </a:extLst>
          </p:cNvPr>
          <p:cNvSpPr/>
          <p:nvPr userDrawn="1"/>
        </p:nvSpPr>
        <p:spPr>
          <a:xfrm>
            <a:off x="0" y="1082675"/>
            <a:ext cx="12192000" cy="60325"/>
          </a:xfrm>
          <a:prstGeom prst="rect">
            <a:avLst/>
          </a:prstGeom>
          <a:solidFill>
            <a:srgbClr val="FCC21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C51C4-33AA-2BC6-1244-F91DEC3A2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72213"/>
            <a:ext cx="3860800" cy="44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OFFICIAL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C603-DCDB-B013-FD93-8115E9EA1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259513"/>
            <a:ext cx="2844800" cy="461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B5DF40-BD58-434D-9CAA-D520D9E4E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TextBox 1">
            <a:extLst>
              <a:ext uri="{FF2B5EF4-FFF2-40B4-BE49-F238E27FC236}">
                <a16:creationId xmlns:a16="http://schemas.microsoft.com/office/drawing/2014/main" id="{36057F47-9E94-8916-6412-F31A5EC456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338138"/>
            <a:ext cx="9031288" cy="401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 City Council</a:t>
            </a:r>
          </a:p>
        </p:txBody>
      </p:sp>
      <p:pic>
        <p:nvPicPr>
          <p:cNvPr id="1032" name="Picture 7" descr="Logo&#10;&#10;Description automatically generated">
            <a:extLst>
              <a:ext uri="{FF2B5EF4-FFF2-40B4-BE49-F238E27FC236}">
                <a16:creationId xmlns:a16="http://schemas.microsoft.com/office/drawing/2014/main" id="{B3EDE147-DDD4-A0B0-D653-46EA1DCF1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175" y="104775"/>
            <a:ext cx="5302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1C4DDBF8-6833-392C-E00A-5FD7724029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6272213"/>
            <a:ext cx="51800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 b="1" dirty="0">
                <a:solidFill>
                  <a:srgbClr val="006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a fair and sustainable city where everyone gets to</a:t>
            </a:r>
          </a:p>
          <a:p>
            <a:pPr>
              <a:defRPr/>
            </a:pPr>
            <a:r>
              <a:rPr lang="en-GB" altLang="en-US" sz="1200" b="1" dirty="0">
                <a:solidFill>
                  <a:srgbClr val="006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and all can benefit from a flourishing Glasgow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transition spd="slow" advClick="0" advTm="8000">
    <p:fade/>
  </p:transition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07588-6DAB-2E30-B4E0-E958E1BADC4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377C4D-74E2-1AB7-33E9-8C14C43B3A95}"/>
              </a:ext>
            </a:extLst>
          </p:cNvPr>
          <p:cNvSpPr/>
          <p:nvPr/>
        </p:nvSpPr>
        <p:spPr>
          <a:xfrm>
            <a:off x="987973" y="1567245"/>
            <a:ext cx="10216054" cy="4128157"/>
          </a:xfrm>
          <a:prstGeom prst="roundRect">
            <a:avLst/>
          </a:prstGeom>
          <a:solidFill>
            <a:srgbClr val="0064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Kerbside Recycling </a:t>
            </a:r>
            <a:br>
              <a:rPr lang="en-GB" alt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Changes</a:t>
            </a:r>
          </a:p>
          <a:p>
            <a:pPr algn="ctr">
              <a:defRPr/>
            </a:pPr>
            <a:r>
              <a:rPr lang="en-GB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2024 - 2025</a:t>
            </a:r>
            <a:endParaRPr lang="en-GB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 spd="slow" advClick="0" advTm="8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BCD660BA-0FEC-70F8-CD14-E108EC049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1296988"/>
            <a:ext cx="10972800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How will residents be informed?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5F76C-60A5-E10C-6576-BA769B502F6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8454EF-6EBC-45C7-CEAC-AB733318E8AD}"/>
              </a:ext>
            </a:extLst>
          </p:cNvPr>
          <p:cNvSpPr/>
          <p:nvPr/>
        </p:nvSpPr>
        <p:spPr>
          <a:xfrm>
            <a:off x="411163" y="2407888"/>
            <a:ext cx="7920885" cy="2941877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400" b="1" dirty="0">
              <a:solidFill>
                <a:schemeClr val="bg1"/>
              </a:solidFill>
              <a:latin typeface="Futura PT Bold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9pp information pack (recycling guide)</a:t>
            </a:r>
          </a:p>
          <a:p>
            <a:pPr lvl="1">
              <a:defRPr/>
            </a:pPr>
            <a:endParaRPr lang="en-GB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Collection calendar until end of 2025</a:t>
            </a:r>
          </a:p>
          <a:p>
            <a:pPr>
              <a:defRPr/>
            </a:pPr>
            <a:endParaRPr lang="en-GB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 stickers for blue bin (x2) and green bin (x1)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Sent 2 weeks after first letter</a:t>
            </a:r>
          </a:p>
          <a:p>
            <a:pPr>
              <a:defRPr/>
            </a:pPr>
            <a:r>
              <a:rPr lang="en-GB" b="1" dirty="0">
                <a:solidFill>
                  <a:srgbClr val="FCC212"/>
                </a:solidFill>
                <a:latin typeface="Futura PT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BCD660BA-0FEC-70F8-CD14-E108EC049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1296988"/>
            <a:ext cx="10972800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How will residents be informed?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5F76C-60A5-E10C-6576-BA769B502F6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7EBED-6B98-A22E-9124-F4AC5497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9" y="2265086"/>
            <a:ext cx="2974427" cy="27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0910A-8946-7981-A0C8-F785CAE87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571" y="1867384"/>
            <a:ext cx="3296550" cy="4057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86969-D884-A4BB-B2EE-B44071163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770" y="2720431"/>
            <a:ext cx="2611496" cy="1865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68214-CEDB-22D2-094D-930EA33FC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915" y="1867384"/>
            <a:ext cx="2323941" cy="36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8165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BCD660BA-0FEC-70F8-CD14-E108EC049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1296988"/>
            <a:ext cx="10972800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Other Communications and Engagement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5F76C-60A5-E10C-6576-BA769B502F6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8454EF-6EBC-45C7-CEAC-AB733318E8AD}"/>
              </a:ext>
            </a:extLst>
          </p:cNvPr>
          <p:cNvSpPr/>
          <p:nvPr/>
        </p:nvSpPr>
        <p:spPr>
          <a:xfrm>
            <a:off x="203611" y="1905001"/>
            <a:ext cx="7966841" cy="3656011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Press releases, social media platforms and the council’s website will be used to publicise the changes to the recycling service</a:t>
            </a:r>
            <a:endParaRPr lang="en-GB" sz="24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24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</a:rPr>
              <a:t>Local drop-in events held for residents to learn more about the changes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</a:rPr>
              <a:t>Web page to check when new bin will be delivered</a:t>
            </a:r>
          </a:p>
          <a:p>
            <a:pPr>
              <a:defRPr/>
            </a:pPr>
            <a:r>
              <a:rPr lang="en-GB" b="1" dirty="0">
                <a:solidFill>
                  <a:srgbClr val="FCC212"/>
                </a:solidFill>
                <a:latin typeface="Futura PT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Hashtag notification">
            <a:extLst>
              <a:ext uri="{FF2B5EF4-FFF2-40B4-BE49-F238E27FC236}">
                <a16:creationId xmlns:a16="http://schemas.microsoft.com/office/drawing/2014/main" id="{2EDC139B-7FB4-8913-ADFE-FD14EFAD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2362200"/>
            <a:ext cx="3124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8637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A70D8D9-C53A-5730-015B-D3274F02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2248" y="1297180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Contamination Policy - Contaminated Bins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3353-72C1-74A6-A1C0-899E5E0062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023B2-BBF7-4358-CB5E-60E05634041C}"/>
              </a:ext>
            </a:extLst>
          </p:cNvPr>
          <p:cNvSpPr/>
          <p:nvPr/>
        </p:nvSpPr>
        <p:spPr>
          <a:xfrm>
            <a:off x="609600" y="2133600"/>
            <a:ext cx="7987862" cy="3178176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Extra cost for GCC to process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Reduces GCC recycling performance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Discourages residents to recycle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90ED7-C464-0817-DE94-30BC65C53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983" y="2365704"/>
            <a:ext cx="2511417" cy="2713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A70D8D9-C53A-5730-015B-D3274F02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717" y="1145133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New Contamination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3353-72C1-74A6-A1C0-899E5E0062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023B2-BBF7-4358-CB5E-60E05634041C}"/>
              </a:ext>
            </a:extLst>
          </p:cNvPr>
          <p:cNvSpPr/>
          <p:nvPr/>
        </p:nvSpPr>
        <p:spPr>
          <a:xfrm>
            <a:off x="367862" y="1766395"/>
            <a:ext cx="9333186" cy="3971652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 week collection amnesty after new bin is delivered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After 4 weeks, bin tagged and not collected until material is removed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Uplifted on next collection if contaminated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Frontline staff and supervisor/management training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Investment in frontline service</a:t>
            </a:r>
          </a:p>
        </p:txBody>
      </p:sp>
    </p:spTree>
    <p:extLst>
      <p:ext uri="{BB962C8B-B14F-4D97-AF65-F5344CB8AC3E}">
        <p14:creationId xmlns:p14="http://schemas.microsoft.com/office/powerpoint/2010/main" val="4246199839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A70D8D9-C53A-5730-015B-D3274F02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717" y="1145133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New Contamination Policy – Hangars / Tags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3353-72C1-74A6-A1C0-899E5E0062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65119-044F-A05E-40AD-93E765B75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86" y="1735954"/>
            <a:ext cx="3079531" cy="42499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A2D46-75F6-504C-9C18-6ABF1973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38" y="1735954"/>
            <a:ext cx="3079531" cy="43112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030580"/>
      </p:ext>
    </p:extLst>
  </p:cSld>
  <p:clrMapOvr>
    <a:masterClrMapping/>
  </p:clrMapOvr>
  <p:transition spd="slow" advClick="0" advTm="8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A70D8D9-C53A-5730-015B-D3274F02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103" y="1190625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Green Bins – New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3353-72C1-74A6-A1C0-899E5E0062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023B2-BBF7-4358-CB5E-60E05634041C}"/>
              </a:ext>
            </a:extLst>
          </p:cNvPr>
          <p:cNvSpPr/>
          <p:nvPr/>
        </p:nvSpPr>
        <p:spPr>
          <a:xfrm>
            <a:off x="504497" y="1901825"/>
            <a:ext cx="7987862" cy="3933167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Additional green bins adds pressure to depot routes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Extra waste – extra cost for GCC to process</a:t>
            </a:r>
          </a:p>
          <a:p>
            <a:pPr>
              <a:defRPr/>
            </a:pPr>
            <a:endParaRPr lang="en-GB" sz="22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Discourages residents to recycle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spc="-15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New policy - collection of 1 green bin only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200" b="1" spc="-15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Frontline staff and supervisor/management training</a:t>
            </a:r>
          </a:p>
        </p:txBody>
      </p:sp>
    </p:spTree>
    <p:extLst>
      <p:ext uri="{BB962C8B-B14F-4D97-AF65-F5344CB8AC3E}">
        <p14:creationId xmlns:p14="http://schemas.microsoft.com/office/powerpoint/2010/main" val="366044258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A70D8D9-C53A-5730-015B-D3274F02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717" y="1145133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New Green Bin Policy – Hangars / Tags / Sticker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3353-72C1-74A6-A1C0-899E5E00627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32CE5-43F0-4DB3-D882-BF3D13DA6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7" y="1705303"/>
            <a:ext cx="3417458" cy="42461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F3559-69AB-1AEC-CE3B-12DBECF3C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175" y="1713187"/>
            <a:ext cx="3417459" cy="41726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BD6FA-B47A-2BA8-CDBF-693BE9C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697" y="2108566"/>
            <a:ext cx="4734586" cy="33818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209851"/>
      </p:ext>
    </p:extLst>
  </p:cSld>
  <p:clrMapOvr>
    <a:masterClrMapping/>
  </p:clrMapOvr>
  <p:transition spd="slow" advClick="0" advTm="8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F185-A9FA-957B-AA9D-87D6D4F2A08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7C4E1759-C1B3-A4F4-E4D7-4DF99B39E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193799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Monitoring and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FCF6B-507C-29FF-302D-B0D4ABC8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4" y="1904999"/>
            <a:ext cx="4529635" cy="383364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1A36EE-5391-D5D2-DF9A-E3000856D917}"/>
              </a:ext>
            </a:extLst>
          </p:cNvPr>
          <p:cNvSpPr/>
          <p:nvPr/>
        </p:nvSpPr>
        <p:spPr>
          <a:xfrm>
            <a:off x="231282" y="1928030"/>
            <a:ext cx="6758097" cy="3810617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Householder participation rates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Recyclable and non-recyclable tonnage per route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Contamination rates per route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Monitor areas that need further engagement 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EB9C7F7-0EE0-9662-EDD3-927D75BAB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2700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Twin Stream -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21CC-B844-363E-E053-BC6278F8C51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4B18AB-C5CC-5EE1-987D-0851584FD3E2}"/>
              </a:ext>
            </a:extLst>
          </p:cNvPr>
          <p:cNvSpPr/>
          <p:nvPr/>
        </p:nvSpPr>
        <p:spPr>
          <a:xfrm>
            <a:off x="231282" y="2153642"/>
            <a:ext cx="5948801" cy="3421657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Further engagement </a:t>
            </a:r>
          </a:p>
          <a:p>
            <a:pPr>
              <a:defRPr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Complete all kerbside properties by March 2025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b="1" dirty="0"/>
              <a:t>Expand Bin Hub Pilot</a:t>
            </a:r>
          </a:p>
          <a:p>
            <a:endParaRPr lang="en-GB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b="1" dirty="0"/>
              <a:t>Review Options for Flats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4C97F-A93B-B784-5142-7D982F23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411" y="2153642"/>
            <a:ext cx="3677163" cy="34866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6" descr="A person holding a cardboard box full of trash&#10;&#10;Description automatically generated">
            <a:extLst>
              <a:ext uri="{FF2B5EF4-FFF2-40B4-BE49-F238E27FC236}">
                <a16:creationId xmlns:a16="http://schemas.microsoft.com/office/drawing/2014/main" id="{7A69B1F3-1F7E-6BE4-68B8-B995DBFF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16" y="1930400"/>
            <a:ext cx="2891384" cy="36652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655EEA79-31B4-E945-46FB-D1C49C385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Introduction and Background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D5564-C79F-2BB8-CB8F-06F29ECA3F0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DF9B90-F133-75BC-806B-EBB47E09E0F1}"/>
              </a:ext>
            </a:extLst>
          </p:cNvPr>
          <p:cNvSpPr/>
          <p:nvPr/>
        </p:nvSpPr>
        <p:spPr>
          <a:xfrm>
            <a:off x="609600" y="1930399"/>
            <a:ext cx="7472855" cy="3665295"/>
          </a:xfrm>
          <a:prstGeom prst="roundRect">
            <a:avLst/>
          </a:prstGeom>
          <a:solidFill>
            <a:srgbClr val="0064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ea typeface="Calibri" panose="020F0502020204030204" pitchFamily="34" charset="0"/>
                <a:cs typeface="Calibri" panose="020F0502020204030204" pitchFamily="34" charset="0"/>
              </a:rPr>
              <a:t>Carbon neutral by 2030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ea typeface="Calibri" panose="020F0502020204030204" pitchFamily="34" charset="0"/>
                <a:cs typeface="Calibri" panose="020F0502020204030204" pitchFamily="34" charset="0"/>
              </a:rPr>
              <a:t>Council approval in November 2022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ea typeface="Calibri" panose="020F0502020204030204" pitchFamily="34" charset="0"/>
                <a:cs typeface="Calibri" panose="020F0502020204030204" pitchFamily="34" charset="0"/>
              </a:rPr>
              <a:t>Make it easier for people to recycle at home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spc="-15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spc="-15" dirty="0">
                <a:ea typeface="Calibri" panose="020F0502020204030204" pitchFamily="34" charset="0"/>
                <a:cs typeface="Calibri" panose="020F0502020204030204" pitchFamily="34" charset="0"/>
              </a:rPr>
              <a:t>Improve the quality of material we collect </a:t>
            </a:r>
            <a:r>
              <a:rPr lang="en-GB" sz="2400" b="1" spc="-15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921CC-B844-363E-E053-BC6278F8C51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4B18AB-C5CC-5EE1-987D-0851584FD3E2}"/>
              </a:ext>
            </a:extLst>
          </p:cNvPr>
          <p:cNvSpPr/>
          <p:nvPr/>
        </p:nvSpPr>
        <p:spPr>
          <a:xfrm>
            <a:off x="1545075" y="2218625"/>
            <a:ext cx="8818125" cy="2563582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/>
              <a:t>Thank you. Questions?</a:t>
            </a:r>
            <a:endParaRPr lang="en-GB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7615966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36F242-5340-E43F-A36F-F2BE9CC67D4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pic>
        <p:nvPicPr>
          <p:cNvPr id="23554" name="Picture 4" descr="Several different colored bins">
            <a:extLst>
              <a:ext uri="{FF2B5EF4-FFF2-40B4-BE49-F238E27FC236}">
                <a16:creationId xmlns:a16="http://schemas.microsoft.com/office/drawing/2014/main" id="{D66D85D0-A9B5-42FB-88D2-B3E5DFCB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4" y="2118875"/>
            <a:ext cx="10656888" cy="396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18C4E2-1DFC-2DC3-9D8A-8A3F3686D7F2}"/>
              </a:ext>
            </a:extLst>
          </p:cNvPr>
          <p:cNvSpPr/>
          <p:nvPr/>
        </p:nvSpPr>
        <p:spPr bwMode="auto">
          <a:xfrm>
            <a:off x="652024" y="3328495"/>
            <a:ext cx="952938" cy="975053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latin typeface="Proxima Nova Alt Rg" panose="02000506030000020004" pitchFamily="50" charset="0"/>
              </a:rPr>
              <a:t>NEW!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CE1050-572C-11BA-1003-739E4DAACC7C}"/>
              </a:ext>
            </a:extLst>
          </p:cNvPr>
          <p:cNvSpPr/>
          <p:nvPr/>
        </p:nvSpPr>
        <p:spPr bwMode="auto">
          <a:xfrm>
            <a:off x="2832920" y="3526372"/>
            <a:ext cx="1255603" cy="652489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100" b="1" dirty="0">
                <a:solidFill>
                  <a:schemeClr val="tx1"/>
                </a:solidFill>
                <a:latin typeface="Proxima Nova Alt Rg" panose="02000506030000020004" pitchFamily="50" charset="0"/>
              </a:rPr>
              <a:t>CHANGE!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1047FE-9FA6-D7B8-7AD8-3305AEEF1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46200"/>
            <a:ext cx="109728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Kerbside Recycling Changes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36F242-5340-E43F-A36F-F2BE9CC67D4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3E74B-DF47-0E18-9A46-E9135012D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9" y="1216161"/>
            <a:ext cx="4603443" cy="493682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49320-CEA0-78FD-EF0A-098F0A67B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623" y="1261242"/>
            <a:ext cx="4603444" cy="489174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6052624"/>
      </p:ext>
    </p:extLst>
  </p:cSld>
  <p:clrMapOvr>
    <a:masterClrMapping/>
  </p:clrMapOvr>
  <p:transition spd="slow" advClick="0" advTm="8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E4BE-8188-B60F-B7EF-19AE860E3AC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0CF2B-04E8-E68A-6A09-7F476D290B0D}"/>
              </a:ext>
            </a:extLst>
          </p:cNvPr>
          <p:cNvSpPr/>
          <p:nvPr/>
        </p:nvSpPr>
        <p:spPr>
          <a:xfrm>
            <a:off x="609599" y="3395361"/>
            <a:ext cx="10594427" cy="2658598"/>
          </a:xfrm>
          <a:prstGeom prst="roundRect">
            <a:avLst/>
          </a:prstGeom>
          <a:solidFill>
            <a:srgbClr val="0064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4ACA2956-B46D-893F-60FA-0C0C0085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2700"/>
            <a:ext cx="109728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  <a:cs typeface="Aptos Serif" panose="02020604070405020304" pitchFamily="18" charset="0"/>
              </a:rPr>
              <a:t>New Collection Service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B55FD1-D81D-7352-6E58-14094583AD02}"/>
              </a:ext>
            </a:extLst>
          </p:cNvPr>
          <p:cNvSpPr/>
          <p:nvPr/>
        </p:nvSpPr>
        <p:spPr>
          <a:xfrm>
            <a:off x="609600" y="1809146"/>
            <a:ext cx="10594428" cy="1374774"/>
          </a:xfrm>
          <a:prstGeom prst="roundRect">
            <a:avLst/>
          </a:prstGeom>
          <a:solidFill>
            <a:srgbClr val="0064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Blue bin and new grey bin collected every 4 weeks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Same collection vehicle (blue bin vehicle)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Collection day is not changing!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4D7C08-14B7-1567-F9D8-E7785DAC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76" y="3563007"/>
            <a:ext cx="9707862" cy="22387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397365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E4BE-8188-B60F-B7EF-19AE860E3AC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0CF2B-04E8-E68A-6A09-7F476D290B0D}"/>
              </a:ext>
            </a:extLst>
          </p:cNvPr>
          <p:cNvSpPr/>
          <p:nvPr/>
        </p:nvSpPr>
        <p:spPr>
          <a:xfrm>
            <a:off x="609600" y="1830881"/>
            <a:ext cx="10289628" cy="4128156"/>
          </a:xfrm>
          <a:prstGeom prst="roundRect">
            <a:avLst/>
          </a:prstGeom>
          <a:solidFill>
            <a:srgbClr val="0064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Deliveries start in Knightswood area from March 2024</a:t>
            </a:r>
          </a:p>
          <a:p>
            <a:pPr>
              <a:defRPr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First collection of new bin </a:t>
            </a:r>
            <a:r>
              <a:rPr lang="en-GB" sz="2400" b="1" dirty="0" err="1"/>
              <a:t>approx</a:t>
            </a:r>
            <a:r>
              <a:rPr lang="en-GB" sz="2400" b="1" dirty="0"/>
              <a:t> 4 weeks later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Complete all NW area by June 2024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South area from June 2024 – October 2024 (Shieldhall then Polmadie)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North East area from October 2024 – March 2025</a:t>
            </a:r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4ACA2956-B46D-893F-60FA-0C0C0085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2700"/>
            <a:ext cx="109728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  <a:cs typeface="Aptos Serif" panose="02020604070405020304" pitchFamily="18" charset="0"/>
              </a:rPr>
              <a:t>Implementation Plan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E4BE-8188-B60F-B7EF-19AE860E3AC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4ACA2956-B46D-893F-60FA-0C0C0085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82700"/>
            <a:ext cx="112776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  <a:cs typeface="Aptos Serif" panose="02020604070405020304" pitchFamily="18" charset="0"/>
              </a:rPr>
              <a:t>NW Delivery Dates /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20D1E-5376-5445-DBB8-C5D888EA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2" y="1873250"/>
            <a:ext cx="11403725" cy="39915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819776"/>
      </p:ext>
    </p:extLst>
  </p:cSld>
  <p:clrMapOvr>
    <a:masterClrMapping/>
  </p:clrMapOvr>
  <p:transition spd="slow" advClick="0" advTm="8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E4BE-8188-B60F-B7EF-19AE860E3AC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  <a:endParaRPr lang="en-GB" dirty="0"/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4ACA2956-B46D-893F-60FA-0C0C0085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82700"/>
            <a:ext cx="112776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  <a:cs typeface="Aptos Serif" panose="02020604070405020304" pitchFamily="18" charset="0"/>
              </a:rPr>
              <a:t>NW Delivery Dates /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1930A-54C9-CEDB-0212-11B8DB45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08" y="1873250"/>
            <a:ext cx="10449575" cy="40867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9991815"/>
      </p:ext>
    </p:extLst>
  </p:cSld>
  <p:clrMapOvr>
    <a:masterClrMapping/>
  </p:clrMapOvr>
  <p:transition spd="slow" advClick="0" advTm="8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371B4F-322B-32D0-67E0-4D778C7D3344}"/>
              </a:ext>
            </a:extLst>
          </p:cNvPr>
          <p:cNvSpPr/>
          <p:nvPr/>
        </p:nvSpPr>
        <p:spPr>
          <a:xfrm>
            <a:off x="609600" y="1993901"/>
            <a:ext cx="5612524" cy="3305174"/>
          </a:xfrm>
          <a:prstGeom prst="roundRect">
            <a:avLst/>
          </a:prstGeom>
          <a:solidFill>
            <a:srgbClr val="0064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Residents will receive a letter a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pproximately 4 weeks before the new grey recycling bin arrives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Information on new service</a:t>
            </a:r>
          </a:p>
          <a:p>
            <a:pPr>
              <a:defRPr/>
            </a:pPr>
            <a:r>
              <a:rPr lang="en-GB" b="1" dirty="0">
                <a:solidFill>
                  <a:srgbClr val="FCC212"/>
                </a:solidFill>
                <a:latin typeface="Futura PT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0DF1A98B-76BF-D763-3919-EEFFCE6F4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2225"/>
            <a:ext cx="10972800" cy="71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2800" b="1" dirty="0">
                <a:latin typeface="+mj-lt"/>
              </a:rPr>
              <a:t>How will residents be informed?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173A-6BAE-E824-7689-63B84F475D6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GB"/>
              <a:t>OFFICIAL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46018-73A6-3835-3413-A5A93186B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993900"/>
            <a:ext cx="4705350" cy="3305175"/>
          </a:xfrm>
          <a:prstGeom prst="rect">
            <a:avLst/>
          </a:prstGeom>
          <a:noFill/>
          <a:ln w="38100" cap="sq">
            <a:solidFill>
              <a:srgbClr val="00645C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OFFICI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84D3B9A464243BE19320164097D28" ma:contentTypeVersion="14" ma:contentTypeDescription="Create a new document." ma:contentTypeScope="" ma:versionID="f558033a3c5833d398d6ed1bfb80d15b">
  <xsd:schema xmlns:xsd="http://www.w3.org/2001/XMLSchema" xmlns:xs="http://www.w3.org/2001/XMLSchema" xmlns:p="http://schemas.microsoft.com/office/2006/metadata/properties" xmlns:ns2="276a438b-dcfc-4076-a426-dfa8f0735545" xmlns:ns3="1196201b-6a75-4264-864c-a56709fd802a" targetNamespace="http://schemas.microsoft.com/office/2006/metadata/properties" ma:root="true" ma:fieldsID="e357b0b005a9981a82144cc709f6b71e" ns2:_="" ns3:_="">
    <xsd:import namespace="276a438b-dcfc-4076-a426-dfa8f0735545"/>
    <xsd:import namespace="1196201b-6a75-4264-864c-a56709fd80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a438b-dcfc-4076-a426-dfa8f07355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82ab6c-0675-4ad9-8f20-649506b00ff7}" ma:internalName="TaxCatchAll" ma:showField="CatchAllData" ma:web="276a438b-dcfc-4076-a426-dfa8f0735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6201b-6a75-4264-864c-a56709fd80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edb444e-07a2-4340-8fc7-dbdd4fcba7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08955827-aeb1-42de-b749-f604362c41c2" origin="userSelected">
  <element uid="971a7eb4-36b4-4e7d-b804-a07772b8e228" value=""/>
  <element uid="6a4e5c3a-656a-4e9c-bd20-e36013bcf373" value=""/>
</sisl>
</file>

<file path=customXml/itemProps1.xml><?xml version="1.0" encoding="utf-8"?>
<ds:datastoreItem xmlns:ds="http://schemas.openxmlformats.org/officeDocument/2006/customXml" ds:itemID="{68557D23-1D00-41E4-B924-9A2ABDAB1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A2B159-C8C6-4C9B-B58D-CF8C4CC16E5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AB3FEC9-1904-466D-B8E6-AEBA38958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a438b-dcfc-4076-a426-dfa8f0735545"/>
    <ds:schemaRef ds:uri="1196201b-6a75-4264-864c-a56709fd80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6828F8E-7999-44ED-8859-D939387C967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497</Words>
  <Application>Microsoft Office PowerPoint</Application>
  <PresentationFormat>Widescreen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Futura PT Bold</vt:lpstr>
      <vt:lpstr>Proxima Nova Alt Rg</vt:lpstr>
      <vt:lpstr>Office Theme</vt:lpstr>
      <vt:lpstr>PowerPoint Presentation</vt:lpstr>
      <vt:lpstr>Introduction and Background</vt:lpstr>
      <vt:lpstr>Kerbside Recycling Changes</vt:lpstr>
      <vt:lpstr>PowerPoint Presentation</vt:lpstr>
      <vt:lpstr>New Collection Service</vt:lpstr>
      <vt:lpstr>Implementation Plan</vt:lpstr>
      <vt:lpstr>NW Delivery Dates / Areas</vt:lpstr>
      <vt:lpstr>NW Delivery Dates / Areas</vt:lpstr>
      <vt:lpstr>How will residents be informed?</vt:lpstr>
      <vt:lpstr>How will residents be informed?</vt:lpstr>
      <vt:lpstr>How will residents be informed?</vt:lpstr>
      <vt:lpstr>Other Communications and Engagement</vt:lpstr>
      <vt:lpstr>Contamination Policy - Contaminated Bins</vt:lpstr>
      <vt:lpstr>New Contamination Policy</vt:lpstr>
      <vt:lpstr>New Contamination Policy – Hangars / Tags</vt:lpstr>
      <vt:lpstr>Green Bins – New Policy</vt:lpstr>
      <vt:lpstr>New Green Bin Policy – Hangars / Tags / Sticker</vt:lpstr>
      <vt:lpstr>Monitoring and Evaluation</vt:lpstr>
      <vt:lpstr>Twin Stream -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[OFFICIAL]</cp:keywords>
  <cp:lastModifiedBy>Howell, Kevin (NRS)</cp:lastModifiedBy>
  <cp:revision>156</cp:revision>
  <dcterms:created xsi:type="dcterms:W3CDTF">2020-01-22T14:28:47Z</dcterms:created>
  <dcterms:modified xsi:type="dcterms:W3CDTF">2024-02-02T10:19:37Z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fc2083d9-6895-45b3-ad73-f8d588a1e2df</vt:lpwstr>
  </property>
  <property fmtid="{D5CDD505-2E9C-101B-9397-08002B2CF9AE}" pid="3" name="bjSaver">
    <vt:lpwstr>IWwPqiWRp0WFjIORDcRrbwRl4aI6UU4P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policy="08955827-aeb1-42de-b749-f604362c41c2" origin="userSelected" xmlns="http://www.boldonj</vt:lpwstr>
  </property>
  <property fmtid="{D5CDD505-2E9C-101B-9397-08002B2CF9AE}" pid="5" name="bjDocumentLabelXML-0">
    <vt:lpwstr>ames.com/2008/01/sie/internal/label"&gt;&lt;element uid="971a7eb4-36b4-4e7d-b804-a07772b8e228" value="" /&gt;&lt;element uid="6a4e5c3a-656a-4e9c-bd20-e36013bcf373" value="" /&gt;&lt;/sisl&gt;</vt:lpwstr>
  </property>
  <property fmtid="{D5CDD505-2E9C-101B-9397-08002B2CF9AE}" pid="6" name="bjDocumentSecurityLabel">
    <vt:lpwstr>OFFICIAL</vt:lpwstr>
  </property>
  <property fmtid="{D5CDD505-2E9C-101B-9397-08002B2CF9AE}" pid="7" name="gcc-meta-protectivemarking">
    <vt:lpwstr>[OFFICIAL]</vt:lpwstr>
  </property>
  <property fmtid="{D5CDD505-2E9C-101B-9397-08002B2CF9AE}" pid="8" name="display_urn:schemas-microsoft-com:office:office#SharedWithUsers">
    <vt:lpwstr>Charlie Hardman;Maria Pimentel</vt:lpwstr>
  </property>
  <property fmtid="{D5CDD505-2E9C-101B-9397-08002B2CF9AE}" pid="9" name="SharedWithUsers">
    <vt:lpwstr>13;#Charlie Hardman;#20;#Maria Pimentel</vt:lpwstr>
  </property>
</Properties>
</file>